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3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8F7A5-DAC3-40F1-8D1F-9E084C2ED010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687C-4B82-412C-9F22-07A805749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wordinfo.com/" TargetMode="External"/><Relationship Id="rId4" Type="http://schemas.openxmlformats.org/officeDocument/2006/relationships/hyperlink" Target="http://www.crosswordtournament.com/" TargetMode="External"/><Relationship Id="rId5" Type="http://schemas.openxmlformats.org/officeDocument/2006/relationships/hyperlink" Target="http://xwordcontest.com/" TargetMode="External"/><Relationship Id="rId6" Type="http://schemas.openxmlformats.org/officeDocument/2006/relationships/hyperlink" Target="http://www.chem.umn.edu/groups/baranygp/puzzles/" TargetMode="External"/><Relationship Id="rId7" Type="http://schemas.openxmlformats.org/officeDocument/2006/relationships/hyperlink" Target="http://twentyunderthirty.com/" TargetMode="External"/><Relationship Id="rId8" Type="http://schemas.openxmlformats.org/officeDocument/2006/relationships/hyperlink" Target="http://www.crossword-compiler.com/" TargetMode="External"/><Relationship Id="rId9" Type="http://schemas.openxmlformats.org/officeDocument/2006/relationships/hyperlink" Target="http://www.litsoft.com/across/alite/downloa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uciverb.com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4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8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2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Rectangle 1"/>
          <p:cNvSpPr>
            <a:spLocks noChangeArrowheads="1"/>
          </p:cNvSpPr>
          <p:nvPr/>
        </p:nvSpPr>
        <p:spPr bwMode="auto">
          <a:xfrm>
            <a:off x="685800" y="8382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WILL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SHORTZ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New York Times Crossword Editor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40" name="Content Placeholder 3"/>
          <p:cNvPicPr>
            <a:picLocks/>
          </p:cNvPicPr>
          <p:nvPr/>
        </p:nvPicPr>
        <p:blipFill>
          <a:blip r:embed="rId2" cstate="print"/>
          <a:srcRect l="38685" t="39468" r="46143" b="24935"/>
          <a:stretch>
            <a:fillRect/>
          </a:stretch>
        </p:blipFill>
        <p:spPr bwMode="auto">
          <a:xfrm>
            <a:off x="3048000" y="1981200"/>
            <a:ext cx="3078480" cy="39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Further Reading (and Solving):</a:t>
            </a:r>
            <a:endParaRPr lang="en-US" sz="3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Content Placeholder 537"/>
          <p:cNvSpPr>
            <a:spLocks noGrp="1"/>
          </p:cNvSpPr>
          <p:nvPr>
            <p:ph idx="1"/>
          </p:nvPr>
        </p:nvSpPr>
        <p:spPr>
          <a:xfrm>
            <a:off x="914400" y="1371600"/>
            <a:ext cx="7315200" cy="4846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800" u="sng" dirty="0" smtClean="0"/>
              <a:t>Crossword </a:t>
            </a:r>
            <a:r>
              <a:rPr lang="en-US" sz="1800" u="sng" dirty="0"/>
              <a:t>Puzzle Challenges for Dummies</a:t>
            </a:r>
            <a:r>
              <a:rPr lang="en-US" sz="1800" dirty="0"/>
              <a:t>, by Patrick Berry</a:t>
            </a:r>
          </a:p>
          <a:p>
            <a:pPr algn="ctr">
              <a:buNone/>
            </a:pPr>
            <a:r>
              <a:rPr lang="en-US" sz="1800" dirty="0" err="1"/>
              <a:t>Cruciverb</a:t>
            </a:r>
            <a:r>
              <a:rPr lang="en-US" sz="1800" dirty="0"/>
              <a:t>, crossword resource center: </a:t>
            </a:r>
            <a:r>
              <a:rPr lang="en-US" sz="1800" u="sng" dirty="0">
                <a:hlinkClick r:id="rId2"/>
              </a:rPr>
              <a:t>http://www.cruciverb.com/index.php</a:t>
            </a:r>
            <a:endParaRPr lang="en-US" sz="1800" dirty="0"/>
          </a:p>
          <a:p>
            <a:pPr algn="ctr">
              <a:buNone/>
            </a:pPr>
            <a:r>
              <a:rPr lang="en-US" sz="1800" dirty="0" err="1"/>
              <a:t>XWord</a:t>
            </a:r>
            <a:r>
              <a:rPr lang="en-US" sz="1800" dirty="0"/>
              <a:t> Info, NY Times crosswords since 1980: </a:t>
            </a:r>
            <a:r>
              <a:rPr lang="en-US" sz="1800" u="sng" dirty="0">
                <a:hlinkClick r:id="rId3"/>
              </a:rPr>
              <a:t>http://www.xwordinfo.com/</a:t>
            </a:r>
            <a:endParaRPr lang="en-US" sz="1800" dirty="0"/>
          </a:p>
          <a:p>
            <a:pPr algn="ctr">
              <a:buNone/>
            </a:pPr>
            <a:r>
              <a:rPr lang="en-US" sz="1800" dirty="0"/>
              <a:t>American Crossword Puzzle </a:t>
            </a:r>
            <a:r>
              <a:rPr lang="en-US" sz="1800" dirty="0" smtClean="0"/>
              <a:t>Tournament:</a:t>
            </a:r>
          </a:p>
          <a:p>
            <a:pPr algn="ctr">
              <a:buNone/>
            </a:pPr>
            <a:r>
              <a:rPr lang="en-US" sz="1800" u="sng" dirty="0" smtClean="0">
                <a:hlinkClick r:id="rId4"/>
              </a:rPr>
              <a:t>http</a:t>
            </a:r>
            <a:r>
              <a:rPr lang="en-US" sz="1800" u="sng" dirty="0">
                <a:hlinkClick r:id="rId4"/>
              </a:rPr>
              <a:t>://www.crosswordtournament.com/</a:t>
            </a:r>
            <a:endParaRPr lang="en-US" sz="1800" dirty="0"/>
          </a:p>
          <a:p>
            <a:pPr algn="ctr">
              <a:buNone/>
            </a:pPr>
            <a:r>
              <a:rPr lang="en-US" sz="1800" dirty="0"/>
              <a:t>Matt Gaffney’s Weekly Crossword Contest: </a:t>
            </a:r>
            <a:r>
              <a:rPr lang="en-US" sz="1800" u="sng" dirty="0">
                <a:hlinkClick r:id="rId5"/>
              </a:rPr>
              <a:t>http://xwordcontest.com/</a:t>
            </a:r>
            <a:endParaRPr lang="en-US" sz="1800" dirty="0"/>
          </a:p>
          <a:p>
            <a:pPr algn="ctr">
              <a:buNone/>
            </a:pPr>
            <a:r>
              <a:rPr lang="en-US" sz="1800" dirty="0"/>
              <a:t>Puzzles by George Barany and </a:t>
            </a:r>
            <a:r>
              <a:rPr lang="en-US" sz="1800" dirty="0" smtClean="0"/>
              <a:t>friends:</a:t>
            </a:r>
          </a:p>
          <a:p>
            <a:pPr algn="ctr">
              <a:buNone/>
            </a:pPr>
            <a:r>
              <a:rPr lang="en-US" sz="1800" u="sng" dirty="0" smtClean="0">
                <a:hlinkClick r:id="rId6"/>
              </a:rPr>
              <a:t>http</a:t>
            </a:r>
            <a:r>
              <a:rPr lang="en-US" sz="1800" u="sng" dirty="0">
                <a:hlinkClick r:id="rId6"/>
              </a:rPr>
              <a:t>://www.chem.umn.edu/groups/baranygp/puzzles/</a:t>
            </a:r>
            <a:endParaRPr lang="en-US" sz="1800" dirty="0"/>
          </a:p>
          <a:p>
            <a:pPr algn="ctr">
              <a:buNone/>
            </a:pPr>
            <a:r>
              <a:rPr lang="en-US" sz="1800" dirty="0"/>
              <a:t>20 Under 30, puzzles from young constructors: </a:t>
            </a:r>
            <a:r>
              <a:rPr lang="en-US" sz="1800" u="sng" dirty="0">
                <a:hlinkClick r:id="rId7"/>
              </a:rPr>
              <a:t>http://twentyunderthirty.com/</a:t>
            </a:r>
            <a:endParaRPr lang="en-US" sz="1800" dirty="0"/>
          </a:p>
          <a:p>
            <a:pPr algn="ctr">
              <a:buNone/>
            </a:pPr>
            <a:r>
              <a:rPr lang="en-US" sz="1800" dirty="0"/>
              <a:t>Crossword Compiler, constructing </a:t>
            </a:r>
            <a:r>
              <a:rPr lang="en-US" sz="1800" dirty="0" smtClean="0"/>
              <a:t>software:</a:t>
            </a:r>
          </a:p>
          <a:p>
            <a:pPr algn="ctr">
              <a:buNone/>
            </a:pPr>
            <a:r>
              <a:rPr lang="en-US" sz="1800" u="sng" dirty="0" smtClean="0">
                <a:hlinkClick r:id="rId8"/>
              </a:rPr>
              <a:t>http</a:t>
            </a:r>
            <a:r>
              <a:rPr lang="en-US" sz="1800" u="sng" dirty="0">
                <a:hlinkClick r:id="rId8"/>
              </a:rPr>
              <a:t>://www.crossword-compiler.com/</a:t>
            </a:r>
            <a:endParaRPr lang="en-US" sz="1800" dirty="0"/>
          </a:p>
          <a:p>
            <a:pPr algn="ctr">
              <a:buNone/>
            </a:pPr>
            <a:r>
              <a:rPr lang="en-US" sz="1800" dirty="0"/>
              <a:t>Across </a:t>
            </a:r>
            <a:r>
              <a:rPr lang="en-US" sz="1800" dirty="0" err="1"/>
              <a:t>Lite</a:t>
            </a:r>
            <a:r>
              <a:rPr lang="en-US" sz="1800" dirty="0"/>
              <a:t>, solving </a:t>
            </a:r>
            <a:r>
              <a:rPr lang="en-US" sz="1800" dirty="0" smtClean="0"/>
              <a:t>software:</a:t>
            </a:r>
          </a:p>
          <a:p>
            <a:pPr algn="ctr">
              <a:buNone/>
            </a:pPr>
            <a:r>
              <a:rPr lang="en-US" sz="1800" u="sng" dirty="0" smtClean="0">
                <a:hlinkClick r:id="rId9"/>
              </a:rPr>
              <a:t>http</a:t>
            </a:r>
            <a:r>
              <a:rPr lang="en-US" sz="1800" u="sng" dirty="0">
                <a:hlinkClick r:id="rId9"/>
              </a:rPr>
              <a:t>://www.litsoft.com/across/alite/download/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Who is </a:t>
            </a:r>
            <a:r>
              <a:rPr lang="en-US" sz="4000" dirty="0" smtClean="0"/>
              <a:t>Will</a:t>
            </a:r>
            <a:r>
              <a:rPr lang="en-US" sz="3600" dirty="0" smtClean="0"/>
              <a:t> </a:t>
            </a:r>
            <a:r>
              <a:rPr lang="en-US" sz="3600" dirty="0" err="1" smtClean="0"/>
              <a:t>Shortz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Content Placeholder 537"/>
          <p:cNvSpPr>
            <a:spLocks noGrp="1"/>
          </p:cNvSpPr>
          <p:nvPr>
            <p:ph idx="1"/>
          </p:nvPr>
        </p:nvSpPr>
        <p:spPr>
          <a:xfrm>
            <a:off x="1066800" y="1524000"/>
            <a:ext cx="5638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Holds </a:t>
            </a:r>
            <a:r>
              <a:rPr lang="en-US" sz="2600" dirty="0"/>
              <a:t>the world’s only degree in </a:t>
            </a:r>
            <a:r>
              <a:rPr lang="en-US" sz="2600" dirty="0" err="1"/>
              <a:t>Enigmatology</a:t>
            </a:r>
            <a:r>
              <a:rPr lang="en-US" sz="2600" dirty="0"/>
              <a:t>, the study of puzzles</a:t>
            </a:r>
          </a:p>
          <a:p>
            <a:r>
              <a:rPr lang="en-US" sz="2600" dirty="0"/>
              <a:t>Was Editor of </a:t>
            </a:r>
            <a:r>
              <a:rPr lang="en-US" sz="2600" i="1" dirty="0"/>
              <a:t>Games</a:t>
            </a:r>
            <a:r>
              <a:rPr lang="en-US" sz="2600" dirty="0"/>
              <a:t> Magazine for 15 years</a:t>
            </a:r>
          </a:p>
          <a:p>
            <a:r>
              <a:rPr lang="en-US" sz="2600" dirty="0"/>
              <a:t>Founded the American Crossword Puzzle Tournament in 1978</a:t>
            </a:r>
          </a:p>
          <a:p>
            <a:r>
              <a:rPr lang="en-US" sz="2600" dirty="0"/>
              <a:t>Has had a Sunday morning segment on National Public Radio since 1987</a:t>
            </a:r>
          </a:p>
          <a:p>
            <a:r>
              <a:rPr lang="en-US" sz="2600" dirty="0"/>
              <a:t>Founded the World Puzzle Championship in 1992</a:t>
            </a:r>
          </a:p>
          <a:p>
            <a:r>
              <a:rPr lang="en-US" sz="2600" dirty="0"/>
              <a:t>Became </a:t>
            </a:r>
            <a:r>
              <a:rPr lang="en-US" sz="2600" i="1" dirty="0"/>
              <a:t>New York Times</a:t>
            </a:r>
            <a:r>
              <a:rPr lang="en-US" sz="2600" dirty="0"/>
              <a:t> Crossword Editor on November 21, </a:t>
            </a:r>
            <a:r>
              <a:rPr lang="en-US" sz="2600" dirty="0" smtClean="0"/>
              <a:t>1993</a:t>
            </a:r>
            <a:endParaRPr lang="en-US" sz="2600" dirty="0"/>
          </a:p>
          <a:p>
            <a:pPr algn="ctr">
              <a:buNone/>
            </a:pPr>
            <a:endParaRPr lang="en-US" dirty="0">
              <a:latin typeface="Arial Black" pitchFamily="34" charset="0"/>
            </a:endParaRPr>
          </a:p>
          <a:p>
            <a:endParaRPr lang="en-US" dirty="0"/>
          </a:p>
        </p:txBody>
      </p:sp>
      <p:pic>
        <p:nvPicPr>
          <p:cNvPr id="484" name="Picture 483" descr="ACPT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2695" y="2895600"/>
            <a:ext cx="1118305" cy="1371600"/>
          </a:xfrm>
          <a:prstGeom prst="rect">
            <a:avLst/>
          </a:prstGeom>
        </p:spPr>
      </p:pic>
      <p:pic>
        <p:nvPicPr>
          <p:cNvPr id="485" name="Picture 484" descr="NPR Logo (Square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495800"/>
            <a:ext cx="1371924" cy="1371600"/>
          </a:xfrm>
          <a:prstGeom prst="rect">
            <a:avLst/>
          </a:prstGeom>
        </p:spPr>
      </p:pic>
      <p:pic>
        <p:nvPicPr>
          <p:cNvPr id="486" name="Picture 485" descr="IU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1925" y="1219200"/>
            <a:ext cx="103287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Wow, he’s done a lot in his career… what does he do from day to day?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Content Placeholder 537"/>
          <p:cNvSpPr>
            <a:spLocks noGrp="1"/>
          </p:cNvSpPr>
          <p:nvPr>
            <p:ph idx="1"/>
          </p:nvPr>
        </p:nvSpPr>
        <p:spPr>
          <a:xfrm>
            <a:off x="914400" y="2286000"/>
            <a:ext cx="7315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He </a:t>
            </a:r>
            <a:r>
              <a:rPr lang="en-US" sz="2800" dirty="0"/>
              <a:t>is responsible for a quality crossword every day, seven days a week, 52 weeks a year</a:t>
            </a:r>
          </a:p>
          <a:p>
            <a:r>
              <a:rPr lang="en-US" sz="2800" dirty="0"/>
              <a:t>He personally looks at ALL puzzle submissions</a:t>
            </a:r>
          </a:p>
          <a:p>
            <a:r>
              <a:rPr lang="en-US" sz="2800" dirty="0"/>
              <a:t>He corresponds with constructors on their puzzles and other crossword-related topics</a:t>
            </a:r>
          </a:p>
          <a:p>
            <a:r>
              <a:rPr lang="en-US" sz="2800" dirty="0"/>
              <a:t>Works with interns, test solvers, distributors, etc. to get the puzzle where it needs to </a:t>
            </a:r>
            <a:r>
              <a:rPr lang="en-US" sz="2800" dirty="0" smtClean="0"/>
              <a:t>go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4" name="Picture 483" descr="Ellen Rips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9264" y="3581400"/>
            <a:ext cx="1219705" cy="1828800"/>
          </a:xfrm>
          <a:prstGeom prst="rect">
            <a:avLst/>
          </a:prstGeom>
        </p:spPr>
      </p:pic>
      <p:pic>
        <p:nvPicPr>
          <p:cNvPr id="485" name="Picture 484" descr="Frank Longo.jpg"/>
          <p:cNvPicPr>
            <a:picLocks noChangeAspect="1"/>
          </p:cNvPicPr>
          <p:nvPr/>
        </p:nvPicPr>
        <p:blipFill>
          <a:blip r:embed="rId3" cstate="print"/>
          <a:srcRect l="8072" r="6411"/>
          <a:stretch>
            <a:fillRect/>
          </a:stretch>
        </p:blipFill>
        <p:spPr>
          <a:xfrm>
            <a:off x="3826323" y="1143000"/>
            <a:ext cx="1583877" cy="1828800"/>
          </a:xfrm>
          <a:prstGeom prst="rect">
            <a:avLst/>
          </a:prstGeom>
        </p:spPr>
      </p:pic>
      <p:pic>
        <p:nvPicPr>
          <p:cNvPr id="486" name="Picture 485"/>
          <p:cNvPicPr>
            <a:picLocks noChangeAspect="1"/>
          </p:cNvPicPr>
          <p:nvPr/>
        </p:nvPicPr>
        <p:blipFill>
          <a:blip r:embed="rId4" cstate="print"/>
          <a:srcRect l="27955" t="36837" r="63610" b="44108"/>
          <a:stretch>
            <a:fillRect/>
          </a:stretch>
        </p:blipFill>
        <p:spPr bwMode="auto">
          <a:xfrm>
            <a:off x="1480820" y="3581400"/>
            <a:ext cx="14147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7" name="Picture 486"/>
          <p:cNvPicPr>
            <a:picLocks noChangeAspect="1"/>
          </p:cNvPicPr>
          <p:nvPr/>
        </p:nvPicPr>
        <p:blipFill>
          <a:blip r:embed="rId5" cstate="print"/>
          <a:srcRect l="53580" t="24744" r="38201" b="55988"/>
          <a:stretch>
            <a:fillRect/>
          </a:stretch>
        </p:blipFill>
        <p:spPr bwMode="auto">
          <a:xfrm>
            <a:off x="6324600" y="3581400"/>
            <a:ext cx="139039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8" name="Picture 487"/>
          <p:cNvPicPr>
            <a:picLocks noChangeAspect="1"/>
          </p:cNvPicPr>
          <p:nvPr/>
        </p:nvPicPr>
        <p:blipFill>
          <a:blip r:embed="rId6" cstate="print"/>
          <a:srcRect l="36529" t="43238" r="54965" b="37610"/>
          <a:stretch>
            <a:fillRect/>
          </a:stretch>
        </p:blipFill>
        <p:spPr bwMode="auto">
          <a:xfrm>
            <a:off x="6324600" y="1143000"/>
            <a:ext cx="1439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9" name="Picture 488"/>
          <p:cNvPicPr>
            <a:picLocks noChangeAspect="1"/>
          </p:cNvPicPr>
          <p:nvPr/>
        </p:nvPicPr>
        <p:blipFill>
          <a:blip r:embed="rId7" cstate="print"/>
          <a:srcRect l="70545" t="30470" r="21279" b="50493"/>
          <a:stretch>
            <a:fillRect/>
          </a:stretch>
        </p:blipFill>
        <p:spPr bwMode="auto">
          <a:xfrm>
            <a:off x="1480820" y="1143000"/>
            <a:ext cx="14147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0" name="TextBox 489"/>
          <p:cNvSpPr txBox="1"/>
          <p:nvPr/>
        </p:nvSpPr>
        <p:spPr>
          <a:xfrm>
            <a:off x="1295400" y="29718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Anna </a:t>
            </a:r>
            <a:r>
              <a:rPr lang="en-US" dirty="0" err="1" smtClean="0"/>
              <a:t>Shechtman</a:t>
            </a:r>
            <a:endParaRPr lang="en-US" dirty="0"/>
          </a:p>
        </p:txBody>
      </p:sp>
      <p:sp>
        <p:nvSpPr>
          <p:cNvPr id="491" name="TextBox 490"/>
          <p:cNvSpPr txBox="1"/>
          <p:nvPr/>
        </p:nvSpPr>
        <p:spPr>
          <a:xfrm>
            <a:off x="3657600" y="2971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Frank Longo</a:t>
            </a:r>
            <a:endParaRPr lang="en-US" dirty="0"/>
          </a:p>
        </p:txBody>
      </p:sp>
      <p:sp>
        <p:nvSpPr>
          <p:cNvPr id="492" name="TextBox 491"/>
          <p:cNvSpPr txBox="1"/>
          <p:nvPr/>
        </p:nvSpPr>
        <p:spPr>
          <a:xfrm>
            <a:off x="6096000" y="2971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Paula </a:t>
            </a:r>
            <a:r>
              <a:rPr lang="en-US" dirty="0" err="1" smtClean="0"/>
              <a:t>Gamache</a:t>
            </a:r>
            <a:endParaRPr lang="en-US" dirty="0"/>
          </a:p>
        </p:txBody>
      </p:sp>
      <p:sp>
        <p:nvSpPr>
          <p:cNvPr id="493" name="TextBox 492"/>
          <p:cNvSpPr txBox="1"/>
          <p:nvPr/>
        </p:nvSpPr>
        <p:spPr>
          <a:xfrm>
            <a:off x="1295400" y="541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Joel </a:t>
            </a:r>
            <a:r>
              <a:rPr lang="en-US" dirty="0" err="1" smtClean="0"/>
              <a:t>Fagliano</a:t>
            </a:r>
            <a:endParaRPr lang="en-US" dirty="0"/>
          </a:p>
        </p:txBody>
      </p:sp>
      <p:sp>
        <p:nvSpPr>
          <p:cNvPr id="494" name="TextBox 493"/>
          <p:cNvSpPr txBox="1"/>
          <p:nvPr/>
        </p:nvSpPr>
        <p:spPr>
          <a:xfrm>
            <a:off x="3657600" y="541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Ellen </a:t>
            </a:r>
            <a:r>
              <a:rPr lang="en-US" dirty="0" err="1" smtClean="0"/>
              <a:t>Ripstein</a:t>
            </a:r>
            <a:endParaRPr lang="en-US" dirty="0"/>
          </a:p>
        </p:txBody>
      </p:sp>
      <p:sp>
        <p:nvSpPr>
          <p:cNvPr id="495" name="TextBox 494"/>
          <p:cNvSpPr txBox="1"/>
          <p:nvPr/>
        </p:nvSpPr>
        <p:spPr>
          <a:xfrm>
            <a:off x="6096000" y="541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Deb </a:t>
            </a:r>
            <a:r>
              <a:rPr lang="en-US" dirty="0" err="1" smtClean="0"/>
              <a:t>Amlen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has technology impacted the </a:t>
            </a:r>
            <a:r>
              <a:rPr lang="en-US" sz="4000" i="1" dirty="0" smtClean="0"/>
              <a:t>Times</a:t>
            </a:r>
            <a:r>
              <a:rPr lang="en-US" sz="4000" dirty="0" smtClean="0"/>
              <a:t> crossword puzzle?</a:t>
            </a:r>
            <a:endParaRPr lang="en-US" sz="4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Content Placeholder 537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38100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err="1" smtClean="0"/>
              <a:t>Shortz</a:t>
            </a:r>
            <a:r>
              <a:rPr lang="en-US" dirty="0" smtClean="0"/>
              <a:t> no longer has “a huge advantage”</a:t>
            </a:r>
          </a:p>
          <a:p>
            <a:pPr algn="ctr"/>
            <a:r>
              <a:rPr lang="en-US" dirty="0" smtClean="0"/>
              <a:t>Eliminating obscurities and writing better clues has become a lot easier</a:t>
            </a:r>
          </a:p>
          <a:p>
            <a:pPr algn="ctr"/>
            <a:r>
              <a:rPr lang="en-US" dirty="0" smtClean="0"/>
              <a:t>Blogs and bloggers play a role</a:t>
            </a:r>
          </a:p>
          <a:p>
            <a:pPr algn="ctr"/>
            <a:r>
              <a:rPr lang="en-US" dirty="0" smtClean="0"/>
              <a:t>Electronic media also supplement the profit for the New York Times Company</a:t>
            </a:r>
          </a:p>
          <a:p>
            <a:pPr algn="ctr"/>
            <a:r>
              <a:rPr lang="en-US" dirty="0" smtClean="0"/>
              <a:t>Still, the majority of solvers solve on paper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ontent Placeholder 537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4040188" cy="3951288"/>
          </a:xfrm>
        </p:spPr>
        <p:txBody>
          <a:bodyPr/>
          <a:lstStyle/>
          <a:p>
            <a:pPr algn="ctr">
              <a:buNone/>
            </a:pPr>
            <a:r>
              <a:rPr lang="en-US" sz="3200" dirty="0"/>
              <a:t>April 4, 2013 </a:t>
            </a:r>
          </a:p>
          <a:p>
            <a:pPr algn="ctr">
              <a:buNone/>
            </a:pPr>
            <a:r>
              <a:rPr lang="en-US" sz="3200" dirty="0"/>
              <a:t>by Corey Rubin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89" name="Content Placeholder 488"/>
          <p:cNvSpPr>
            <a:spLocks noGrp="1"/>
          </p:cNvSpPr>
          <p:nvPr>
            <p:ph sz="quarter" idx="4"/>
          </p:nvPr>
        </p:nvSpPr>
        <p:spPr>
          <a:xfrm>
            <a:off x="682625" y="1077912"/>
            <a:ext cx="4041775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January 17, 2013 </a:t>
            </a:r>
          </a:p>
          <a:p>
            <a:pPr algn="ctr">
              <a:buNone/>
            </a:pPr>
            <a:r>
              <a:rPr lang="en-US" sz="3200" dirty="0" smtClean="0"/>
              <a:t>by Milo Beckman</a:t>
            </a:r>
            <a:endParaRPr lang="en-US" sz="3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4" name="Picture 483"/>
          <p:cNvPicPr>
            <a:picLocks noChangeAspect="1"/>
          </p:cNvPicPr>
          <p:nvPr/>
        </p:nvPicPr>
        <p:blipFill>
          <a:blip r:embed="rId2" cstate="print"/>
          <a:srcRect l="18894" t="19579" r="44138" b="13001"/>
          <a:stretch>
            <a:fillRect/>
          </a:stretch>
        </p:blipFill>
        <p:spPr bwMode="auto">
          <a:xfrm>
            <a:off x="4876799" y="2438400"/>
            <a:ext cx="310943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5" name="Picture 484"/>
          <p:cNvPicPr>
            <a:picLocks noChangeAspect="1"/>
          </p:cNvPicPr>
          <p:nvPr/>
        </p:nvPicPr>
        <p:blipFill>
          <a:blip r:embed="rId3" cstate="print"/>
          <a:srcRect l="18544" t="24286" r="43861" b="6652"/>
          <a:stretch>
            <a:fillRect/>
          </a:stretch>
        </p:blipFill>
        <p:spPr bwMode="auto">
          <a:xfrm>
            <a:off x="1219200" y="2438400"/>
            <a:ext cx="29854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Could one make a living off of this?</a:t>
            </a:r>
            <a:endParaRPr lang="en-US" sz="4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Content Placeholder 537"/>
          <p:cNvSpPr>
            <a:spLocks noGrp="1"/>
          </p:cNvSpPr>
          <p:nvPr>
            <p:ph idx="1"/>
          </p:nvPr>
        </p:nvSpPr>
        <p:spPr>
          <a:xfrm>
            <a:off x="914400" y="1600200"/>
            <a:ext cx="4038600" cy="4267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Not easily; </a:t>
            </a:r>
            <a:r>
              <a:rPr lang="en-US" sz="2800" dirty="0"/>
              <a:t>only about 6 people in America make their living as </a:t>
            </a:r>
            <a:r>
              <a:rPr lang="en-US" sz="2800" dirty="0" smtClean="0"/>
              <a:t>puzzle makers</a:t>
            </a:r>
            <a:endParaRPr lang="en-US" sz="2800" dirty="0"/>
          </a:p>
          <a:p>
            <a:r>
              <a:rPr lang="en-US" sz="2800" dirty="0"/>
              <a:t>Will says two things:</a:t>
            </a:r>
          </a:p>
          <a:p>
            <a:pPr lvl="1"/>
            <a:r>
              <a:rPr lang="en-US" sz="2400" dirty="0"/>
              <a:t>#1 – Learn your craft, whatever it is, and learn to do it well</a:t>
            </a:r>
          </a:p>
          <a:p>
            <a:pPr lvl="1"/>
            <a:r>
              <a:rPr lang="en-US" sz="2400" dirty="0"/>
              <a:t>#2 – Make connections in the business</a:t>
            </a:r>
          </a:p>
        </p:txBody>
      </p:sp>
      <p:pic>
        <p:nvPicPr>
          <p:cNvPr id="484" name="Picture 483"/>
          <p:cNvPicPr>
            <a:picLocks noChangeAspect="1"/>
          </p:cNvPicPr>
          <p:nvPr/>
        </p:nvPicPr>
        <p:blipFill>
          <a:blip r:embed="rId2" cstate="print"/>
          <a:srcRect l="1227" t="32195" r="79534" b="20913"/>
          <a:stretch>
            <a:fillRect/>
          </a:stretch>
        </p:blipFill>
        <p:spPr bwMode="auto">
          <a:xfrm>
            <a:off x="5181600" y="1676400"/>
            <a:ext cx="285396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685800"/>
            <a:ext cx="8046720" cy="10668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What advice does he have for YOU?</a:t>
            </a:r>
            <a:endParaRPr lang="en-US" sz="3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Content Placeholder 537"/>
          <p:cNvSpPr>
            <a:spLocks noGrp="1"/>
          </p:cNvSpPr>
          <p:nvPr>
            <p:ph idx="1"/>
          </p:nvPr>
        </p:nvSpPr>
        <p:spPr>
          <a:xfrm>
            <a:off x="807720" y="1752600"/>
            <a:ext cx="7498080" cy="384048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Start </a:t>
            </a:r>
            <a:r>
              <a:rPr lang="en-US" sz="3600" dirty="0"/>
              <a:t>creating crosswords!</a:t>
            </a:r>
          </a:p>
          <a:p>
            <a:pPr algn="ctr"/>
            <a:r>
              <a:rPr lang="en-US" sz="3600" dirty="0" smtClean="0"/>
              <a:t>Or </a:t>
            </a:r>
            <a:r>
              <a:rPr lang="en-US" sz="3600" dirty="0"/>
              <a:t>take a crossword from a newspaper and try filling it by hand</a:t>
            </a:r>
          </a:p>
          <a:p>
            <a:pPr algn="ctr"/>
            <a:r>
              <a:rPr lang="en-US" sz="3600" dirty="0"/>
              <a:t>Visit Cruciverb.com and read what the experts have to say</a:t>
            </a:r>
          </a:p>
          <a:p>
            <a:pPr algn="ctr"/>
            <a:r>
              <a:rPr lang="en-US" sz="3600" dirty="0"/>
              <a:t>Go to puzzle events, national or </a:t>
            </a:r>
            <a:r>
              <a:rPr lang="en-US" sz="3600" dirty="0" smtClean="0"/>
              <a:t>local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2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509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081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3795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22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23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79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509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22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50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6081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3795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6081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3795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8367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0653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5225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8367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8367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065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0653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8367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2065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5225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939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939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522538" y="61785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511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979738" y="66357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08338" y="66357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27511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751138" y="64071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9797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208338" y="64071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979738" y="59499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3208338" y="617855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3208338" y="594995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2286000" y="6400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514600" y="5943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743200" y="6172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4"/>
          <p:cNvGrpSpPr/>
          <p:nvPr/>
        </p:nvGrpSpPr>
        <p:grpSpPr>
          <a:xfrm>
            <a:off x="3200400" y="5937250"/>
            <a:ext cx="2514600" cy="920750"/>
            <a:chOff x="3200400" y="5937250"/>
            <a:chExt cx="2514600" cy="920750"/>
          </a:xfrm>
        </p:grpSpPr>
        <p:sp>
          <p:nvSpPr>
            <p:cNvPr id="64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5"/>
          <p:cNvGrpSpPr/>
          <p:nvPr/>
        </p:nvGrpSpPr>
        <p:grpSpPr>
          <a:xfrm>
            <a:off x="5715000" y="5937250"/>
            <a:ext cx="2514600" cy="920750"/>
            <a:chOff x="3200400" y="5937250"/>
            <a:chExt cx="2514600" cy="920750"/>
          </a:xfrm>
        </p:grpSpPr>
        <p:sp>
          <p:nvSpPr>
            <p:cNvPr id="107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7"/>
          <p:cNvGrpSpPr/>
          <p:nvPr/>
        </p:nvGrpSpPr>
        <p:grpSpPr>
          <a:xfrm rot="5400000">
            <a:off x="-796925" y="5140325"/>
            <a:ext cx="2514600" cy="920750"/>
            <a:chOff x="3200400" y="5937250"/>
            <a:chExt cx="2514600" cy="920750"/>
          </a:xfrm>
        </p:grpSpPr>
        <p:sp>
          <p:nvSpPr>
            <p:cNvPr id="14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9"/>
          <p:cNvGrpSpPr/>
          <p:nvPr/>
        </p:nvGrpSpPr>
        <p:grpSpPr>
          <a:xfrm rot="5400000">
            <a:off x="-796925" y="2625725"/>
            <a:ext cx="2514600" cy="920750"/>
            <a:chOff x="3200400" y="5937250"/>
            <a:chExt cx="2514600" cy="920750"/>
          </a:xfrm>
        </p:grpSpPr>
        <p:sp>
          <p:nvSpPr>
            <p:cNvPr id="19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31"/>
          <p:cNvGrpSpPr/>
          <p:nvPr/>
        </p:nvGrpSpPr>
        <p:grpSpPr>
          <a:xfrm rot="16200000">
            <a:off x="7426325" y="5140325"/>
            <a:ext cx="2514600" cy="920750"/>
            <a:chOff x="3200400" y="5937250"/>
            <a:chExt cx="2514600" cy="920750"/>
          </a:xfrm>
        </p:grpSpPr>
        <p:sp>
          <p:nvSpPr>
            <p:cNvPr id="23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73"/>
          <p:cNvGrpSpPr/>
          <p:nvPr/>
        </p:nvGrpSpPr>
        <p:grpSpPr>
          <a:xfrm rot="16200000">
            <a:off x="7426325" y="2625725"/>
            <a:ext cx="2514600" cy="920750"/>
            <a:chOff x="3200400" y="5937250"/>
            <a:chExt cx="2514600" cy="920750"/>
          </a:xfrm>
        </p:grpSpPr>
        <p:sp>
          <p:nvSpPr>
            <p:cNvPr id="275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" name="Rectangle 2"/>
          <p:cNvSpPr>
            <a:spLocks noChangeArrowheads="1"/>
          </p:cNvSpPr>
          <p:nvPr/>
        </p:nvSpPr>
        <p:spPr bwMode="auto">
          <a:xfrm rot="16200000">
            <a:off x="89154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3"/>
          <p:cNvSpPr>
            <a:spLocks noChangeArrowheads="1"/>
          </p:cNvSpPr>
          <p:nvPr/>
        </p:nvSpPr>
        <p:spPr bwMode="auto">
          <a:xfrm rot="16200000">
            <a:off x="89154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4"/>
          <p:cNvSpPr>
            <a:spLocks noChangeArrowheads="1"/>
          </p:cNvSpPr>
          <p:nvPr/>
        </p:nvSpPr>
        <p:spPr bwMode="auto">
          <a:xfrm rot="16200000">
            <a:off x="89154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5"/>
          <p:cNvSpPr>
            <a:spLocks noChangeArrowheads="1"/>
          </p:cNvSpPr>
          <p:nvPr/>
        </p:nvSpPr>
        <p:spPr bwMode="auto">
          <a:xfrm rot="16200000">
            <a:off x="89154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6"/>
          <p:cNvSpPr>
            <a:spLocks noChangeArrowheads="1"/>
          </p:cNvSpPr>
          <p:nvPr/>
        </p:nvSpPr>
        <p:spPr bwMode="auto">
          <a:xfrm rot="16200000">
            <a:off x="82296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7"/>
          <p:cNvSpPr>
            <a:spLocks noChangeArrowheads="1"/>
          </p:cNvSpPr>
          <p:nvPr/>
        </p:nvSpPr>
        <p:spPr bwMode="auto">
          <a:xfrm rot="16200000">
            <a:off x="8686800" y="1600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8"/>
          <p:cNvSpPr>
            <a:spLocks noChangeArrowheads="1"/>
          </p:cNvSpPr>
          <p:nvPr/>
        </p:nvSpPr>
        <p:spPr bwMode="auto">
          <a:xfrm rot="16200000">
            <a:off x="86868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9"/>
          <p:cNvSpPr>
            <a:spLocks noChangeArrowheads="1"/>
          </p:cNvSpPr>
          <p:nvPr/>
        </p:nvSpPr>
        <p:spPr bwMode="auto">
          <a:xfrm rot="16200000">
            <a:off x="86868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10"/>
          <p:cNvSpPr>
            <a:spLocks noChangeArrowheads="1"/>
          </p:cNvSpPr>
          <p:nvPr/>
        </p:nvSpPr>
        <p:spPr bwMode="auto">
          <a:xfrm rot="16200000">
            <a:off x="82296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1"/>
          <p:cNvSpPr>
            <a:spLocks noChangeArrowheads="1"/>
          </p:cNvSpPr>
          <p:nvPr/>
        </p:nvSpPr>
        <p:spPr bwMode="auto">
          <a:xfrm rot="16200000">
            <a:off x="8458200" y="1600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12"/>
          <p:cNvSpPr>
            <a:spLocks noChangeArrowheads="1"/>
          </p:cNvSpPr>
          <p:nvPr/>
        </p:nvSpPr>
        <p:spPr bwMode="auto">
          <a:xfrm rot="16200000">
            <a:off x="8458200" y="1371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3"/>
          <p:cNvSpPr>
            <a:spLocks noChangeArrowheads="1"/>
          </p:cNvSpPr>
          <p:nvPr/>
        </p:nvSpPr>
        <p:spPr bwMode="auto">
          <a:xfrm rot="16200000">
            <a:off x="86868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14"/>
          <p:cNvSpPr>
            <a:spLocks noChangeArrowheads="1"/>
          </p:cNvSpPr>
          <p:nvPr/>
        </p:nvSpPr>
        <p:spPr bwMode="auto">
          <a:xfrm rot="16200000">
            <a:off x="8458200" y="11430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5"/>
          <p:cNvSpPr>
            <a:spLocks noChangeArrowheads="1"/>
          </p:cNvSpPr>
          <p:nvPr/>
        </p:nvSpPr>
        <p:spPr bwMode="auto">
          <a:xfrm rot="16200000">
            <a:off x="8229600" y="9144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Rectangle 16"/>
          <p:cNvSpPr>
            <a:spLocks noChangeArrowheads="1"/>
          </p:cNvSpPr>
          <p:nvPr/>
        </p:nvSpPr>
        <p:spPr bwMode="auto">
          <a:xfrm rot="16200000">
            <a:off x="8229600" y="11430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7"/>
          <p:cNvSpPr>
            <a:spLocks noChangeArrowheads="1"/>
          </p:cNvSpPr>
          <p:nvPr/>
        </p:nvSpPr>
        <p:spPr bwMode="auto">
          <a:xfrm rot="16200000">
            <a:off x="89154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Rectangle 18"/>
          <p:cNvSpPr>
            <a:spLocks noChangeArrowheads="1"/>
          </p:cNvSpPr>
          <p:nvPr/>
        </p:nvSpPr>
        <p:spPr bwMode="auto">
          <a:xfrm rot="16200000">
            <a:off x="89154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Rectangle 20"/>
          <p:cNvSpPr>
            <a:spLocks noChangeArrowheads="1"/>
          </p:cNvSpPr>
          <p:nvPr/>
        </p:nvSpPr>
        <p:spPr bwMode="auto">
          <a:xfrm rot="16200000">
            <a:off x="82296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21"/>
          <p:cNvSpPr>
            <a:spLocks noChangeArrowheads="1"/>
          </p:cNvSpPr>
          <p:nvPr/>
        </p:nvSpPr>
        <p:spPr bwMode="auto">
          <a:xfrm rot="16200000">
            <a:off x="8686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Rectangle 22"/>
          <p:cNvSpPr>
            <a:spLocks noChangeArrowheads="1"/>
          </p:cNvSpPr>
          <p:nvPr/>
        </p:nvSpPr>
        <p:spPr bwMode="auto">
          <a:xfrm rot="16200000">
            <a:off x="8686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3"/>
          <p:cNvSpPr>
            <a:spLocks noChangeArrowheads="1"/>
          </p:cNvSpPr>
          <p:nvPr/>
        </p:nvSpPr>
        <p:spPr bwMode="auto">
          <a:xfrm rot="16200000">
            <a:off x="82296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Rectangle 24"/>
          <p:cNvSpPr>
            <a:spLocks noChangeArrowheads="1"/>
          </p:cNvSpPr>
          <p:nvPr/>
        </p:nvSpPr>
        <p:spPr bwMode="auto">
          <a:xfrm rot="16200000">
            <a:off x="84582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5"/>
          <p:cNvSpPr>
            <a:spLocks noChangeArrowheads="1"/>
          </p:cNvSpPr>
          <p:nvPr/>
        </p:nvSpPr>
        <p:spPr bwMode="auto">
          <a:xfrm rot="16200000">
            <a:off x="84582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6"/>
          <p:cNvSpPr>
            <a:spLocks noChangeArrowheads="1"/>
          </p:cNvSpPr>
          <p:nvPr/>
        </p:nvSpPr>
        <p:spPr bwMode="auto">
          <a:xfrm rot="16200000">
            <a:off x="8686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Rectangle 27"/>
          <p:cNvSpPr>
            <a:spLocks noChangeArrowheads="1"/>
          </p:cNvSpPr>
          <p:nvPr/>
        </p:nvSpPr>
        <p:spPr bwMode="auto">
          <a:xfrm rot="16200000">
            <a:off x="84582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Rectangle 28"/>
          <p:cNvSpPr>
            <a:spLocks noChangeArrowheads="1"/>
          </p:cNvSpPr>
          <p:nvPr/>
        </p:nvSpPr>
        <p:spPr bwMode="auto">
          <a:xfrm rot="16200000">
            <a:off x="82296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Rectangle 29"/>
          <p:cNvSpPr>
            <a:spLocks noChangeArrowheads="1"/>
          </p:cNvSpPr>
          <p:nvPr/>
        </p:nvSpPr>
        <p:spPr bwMode="auto">
          <a:xfrm rot="16200000">
            <a:off x="84582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Rectangle 33"/>
          <p:cNvSpPr>
            <a:spLocks noChangeArrowheads="1"/>
          </p:cNvSpPr>
          <p:nvPr/>
        </p:nvSpPr>
        <p:spPr bwMode="auto">
          <a:xfrm rot="16200000">
            <a:off x="8915400" y="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Rectangle 20"/>
          <p:cNvSpPr>
            <a:spLocks noChangeArrowheads="1"/>
          </p:cNvSpPr>
          <p:nvPr/>
        </p:nvSpPr>
        <p:spPr bwMode="auto">
          <a:xfrm rot="16200000">
            <a:off x="8680450" y="236538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"/>
          <p:cNvSpPr>
            <a:spLocks noChangeArrowheads="1"/>
          </p:cNvSpPr>
          <p:nvPr/>
        </p:nvSpPr>
        <p:spPr bwMode="auto">
          <a:xfrm rot="16200000">
            <a:off x="8223250" y="7938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57"/>
          <p:cNvGrpSpPr/>
          <p:nvPr/>
        </p:nvGrpSpPr>
        <p:grpSpPr>
          <a:xfrm rot="10800000">
            <a:off x="0" y="0"/>
            <a:ext cx="2514600" cy="920750"/>
            <a:chOff x="3200400" y="5937250"/>
            <a:chExt cx="2514600" cy="920750"/>
          </a:xfrm>
        </p:grpSpPr>
        <p:sp>
          <p:nvSpPr>
            <p:cNvPr id="359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99"/>
          <p:cNvGrpSpPr/>
          <p:nvPr/>
        </p:nvGrpSpPr>
        <p:grpSpPr>
          <a:xfrm rot="10800000">
            <a:off x="2514600" y="0"/>
            <a:ext cx="2514600" cy="920750"/>
            <a:chOff x="3200400" y="5937250"/>
            <a:chExt cx="2514600" cy="920750"/>
          </a:xfrm>
        </p:grpSpPr>
        <p:sp>
          <p:nvSpPr>
            <p:cNvPr id="401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41"/>
          <p:cNvGrpSpPr/>
          <p:nvPr/>
        </p:nvGrpSpPr>
        <p:grpSpPr>
          <a:xfrm rot="10800000">
            <a:off x="5029200" y="0"/>
            <a:ext cx="2514600" cy="920750"/>
            <a:chOff x="3200400" y="5937250"/>
            <a:chExt cx="2514600" cy="920750"/>
          </a:xfrm>
        </p:grpSpPr>
        <p:sp>
          <p:nvSpPr>
            <p:cNvPr id="443" name="Rectangle 2"/>
            <p:cNvSpPr>
              <a:spLocks noChangeArrowheads="1"/>
            </p:cNvSpPr>
            <p:nvPr/>
          </p:nvSpPr>
          <p:spPr bwMode="auto">
            <a:xfrm>
              <a:off x="3200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3"/>
            <p:cNvSpPr>
              <a:spLocks noChangeArrowheads="1"/>
            </p:cNvSpPr>
            <p:nvPr/>
          </p:nvSpPr>
          <p:spPr bwMode="auto">
            <a:xfrm>
              <a:off x="34290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"/>
            <p:cNvSpPr>
              <a:spLocks noChangeArrowheads="1"/>
            </p:cNvSpPr>
            <p:nvPr/>
          </p:nvSpPr>
          <p:spPr bwMode="auto">
            <a:xfrm>
              <a:off x="38862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5"/>
            <p:cNvSpPr>
              <a:spLocks noChangeArrowheads="1"/>
            </p:cNvSpPr>
            <p:nvPr/>
          </p:nvSpPr>
          <p:spPr bwMode="auto">
            <a:xfrm>
              <a:off x="36576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6"/>
            <p:cNvSpPr>
              <a:spLocks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7"/>
            <p:cNvSpPr>
              <a:spLocks noChangeArrowheads="1"/>
            </p:cNvSpPr>
            <p:nvPr/>
          </p:nvSpPr>
          <p:spPr bwMode="auto">
            <a:xfrm>
              <a:off x="32004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8"/>
            <p:cNvSpPr>
              <a:spLocks noChangeArrowheads="1"/>
            </p:cNvSpPr>
            <p:nvPr/>
          </p:nvSpPr>
          <p:spPr bwMode="auto">
            <a:xfrm>
              <a:off x="34290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9"/>
            <p:cNvSpPr>
              <a:spLocks noChangeArrowheads="1"/>
            </p:cNvSpPr>
            <p:nvPr/>
          </p:nvSpPr>
          <p:spPr bwMode="auto">
            <a:xfrm>
              <a:off x="3657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0"/>
            <p:cNvSpPr>
              <a:spLocks noChangeArrowheads="1"/>
            </p:cNvSpPr>
            <p:nvPr/>
          </p:nvSpPr>
          <p:spPr bwMode="auto">
            <a:xfrm>
              <a:off x="34290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11"/>
            <p:cNvSpPr>
              <a:spLocks noChangeArrowheads="1"/>
            </p:cNvSpPr>
            <p:nvPr/>
          </p:nvSpPr>
          <p:spPr bwMode="auto">
            <a:xfrm>
              <a:off x="3200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12"/>
            <p:cNvSpPr>
              <a:spLocks noChangeArrowheads="1"/>
            </p:cNvSpPr>
            <p:nvPr/>
          </p:nvSpPr>
          <p:spPr bwMode="auto">
            <a:xfrm>
              <a:off x="3429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13"/>
            <p:cNvSpPr>
              <a:spLocks noChangeArrowheads="1"/>
            </p:cNvSpPr>
            <p:nvPr/>
          </p:nvSpPr>
          <p:spPr bwMode="auto">
            <a:xfrm>
              <a:off x="38862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14"/>
            <p:cNvSpPr>
              <a:spLocks noChangeArrowheads="1"/>
            </p:cNvSpPr>
            <p:nvPr/>
          </p:nvSpPr>
          <p:spPr bwMode="auto">
            <a:xfrm>
              <a:off x="36576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5"/>
            <p:cNvSpPr>
              <a:spLocks noChangeArrowheads="1"/>
            </p:cNvSpPr>
            <p:nvPr/>
          </p:nvSpPr>
          <p:spPr bwMode="auto">
            <a:xfrm>
              <a:off x="38862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16"/>
            <p:cNvSpPr>
              <a:spLocks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7"/>
            <p:cNvSpPr>
              <a:spLocks noChangeArrowheads="1"/>
            </p:cNvSpPr>
            <p:nvPr/>
          </p:nvSpPr>
          <p:spPr bwMode="auto">
            <a:xfrm>
              <a:off x="41148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18"/>
            <p:cNvSpPr>
              <a:spLocks noChangeArrowheads="1"/>
            </p:cNvSpPr>
            <p:nvPr/>
          </p:nvSpPr>
          <p:spPr bwMode="auto">
            <a:xfrm>
              <a:off x="43434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19"/>
            <p:cNvSpPr>
              <a:spLocks noChangeArrowheads="1"/>
            </p:cNvSpPr>
            <p:nvPr/>
          </p:nvSpPr>
          <p:spPr bwMode="auto">
            <a:xfrm>
              <a:off x="48006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20"/>
            <p:cNvSpPr>
              <a:spLocks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21"/>
            <p:cNvSpPr>
              <a:spLocks noChangeArrowheads="1"/>
            </p:cNvSpPr>
            <p:nvPr/>
          </p:nvSpPr>
          <p:spPr bwMode="auto">
            <a:xfrm>
              <a:off x="41148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22"/>
            <p:cNvSpPr>
              <a:spLocks noChangeArrowheads="1"/>
            </p:cNvSpPr>
            <p:nvPr/>
          </p:nvSpPr>
          <p:spPr bwMode="auto">
            <a:xfrm>
              <a:off x="4343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23"/>
            <p:cNvSpPr>
              <a:spLocks noChangeArrowheads="1"/>
            </p:cNvSpPr>
            <p:nvPr/>
          </p:nvSpPr>
          <p:spPr bwMode="auto">
            <a:xfrm>
              <a:off x="43434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24"/>
            <p:cNvSpPr>
              <a:spLocks noChangeArrowheads="1"/>
            </p:cNvSpPr>
            <p:nvPr/>
          </p:nvSpPr>
          <p:spPr bwMode="auto">
            <a:xfrm>
              <a:off x="41148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Rectangle 25"/>
            <p:cNvSpPr>
              <a:spLocks noChangeArrowheads="1"/>
            </p:cNvSpPr>
            <p:nvPr/>
          </p:nvSpPr>
          <p:spPr bwMode="auto">
            <a:xfrm>
              <a:off x="4343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26"/>
            <p:cNvSpPr>
              <a:spLocks noChangeArrowheads="1"/>
            </p:cNvSpPr>
            <p:nvPr/>
          </p:nvSpPr>
          <p:spPr bwMode="auto">
            <a:xfrm>
              <a:off x="48006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Rectangle 27"/>
            <p:cNvSpPr>
              <a:spLocks noChangeArrowheads="1"/>
            </p:cNvSpPr>
            <p:nvPr/>
          </p:nvSpPr>
          <p:spPr bwMode="auto">
            <a:xfrm>
              <a:off x="45720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28"/>
            <p:cNvSpPr>
              <a:spLocks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29"/>
            <p:cNvSpPr>
              <a:spLocks noChangeArrowheads="1"/>
            </p:cNvSpPr>
            <p:nvPr/>
          </p:nvSpPr>
          <p:spPr bwMode="auto">
            <a:xfrm>
              <a:off x="4800600" y="6172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30"/>
            <p:cNvSpPr>
              <a:spLocks noChangeArrowheads="1"/>
            </p:cNvSpPr>
            <p:nvPr/>
          </p:nvSpPr>
          <p:spPr bwMode="auto">
            <a:xfrm>
              <a:off x="50292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31"/>
            <p:cNvSpPr>
              <a:spLocks noChangeArrowheads="1"/>
            </p:cNvSpPr>
            <p:nvPr/>
          </p:nvSpPr>
          <p:spPr bwMode="auto">
            <a:xfrm>
              <a:off x="5257800" y="6629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32"/>
            <p:cNvSpPr>
              <a:spLocks noChangeArrowheads="1"/>
            </p:cNvSpPr>
            <p:nvPr/>
          </p:nvSpPr>
          <p:spPr bwMode="auto">
            <a:xfrm>
              <a:off x="5486400" y="6629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33"/>
            <p:cNvSpPr>
              <a:spLocks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34"/>
            <p:cNvSpPr>
              <a:spLocks noChangeArrowheads="1"/>
            </p:cNvSpPr>
            <p:nvPr/>
          </p:nvSpPr>
          <p:spPr bwMode="auto">
            <a:xfrm>
              <a:off x="5029200" y="6400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35"/>
            <p:cNvSpPr>
              <a:spLocks noChangeArrowheads="1"/>
            </p:cNvSpPr>
            <p:nvPr/>
          </p:nvSpPr>
          <p:spPr bwMode="auto">
            <a:xfrm>
              <a:off x="52578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36"/>
            <p:cNvSpPr>
              <a:spLocks noChangeArrowheads="1"/>
            </p:cNvSpPr>
            <p:nvPr/>
          </p:nvSpPr>
          <p:spPr bwMode="auto">
            <a:xfrm>
              <a:off x="5486400" y="6400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37"/>
            <p:cNvSpPr>
              <a:spLocks noChangeArrowheads="1"/>
            </p:cNvSpPr>
            <p:nvPr/>
          </p:nvSpPr>
          <p:spPr bwMode="auto">
            <a:xfrm>
              <a:off x="5257800" y="5943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38"/>
            <p:cNvSpPr>
              <a:spLocks noChangeArrowheads="1"/>
            </p:cNvSpPr>
            <p:nvPr/>
          </p:nvSpPr>
          <p:spPr bwMode="auto">
            <a:xfrm>
              <a:off x="5486400" y="61722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39"/>
            <p:cNvSpPr>
              <a:spLocks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20"/>
            <p:cNvSpPr>
              <a:spLocks noChangeArrowheads="1"/>
            </p:cNvSpPr>
            <p:nvPr/>
          </p:nvSpPr>
          <p:spPr bwMode="auto">
            <a:xfrm>
              <a:off x="4564062" y="639445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23"/>
            <p:cNvSpPr>
              <a:spLocks noChangeArrowheads="1"/>
            </p:cNvSpPr>
            <p:nvPr/>
          </p:nvSpPr>
          <p:spPr bwMode="auto">
            <a:xfrm>
              <a:off x="4792662" y="59372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5021262" y="616585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25"/>
          <p:cNvGrpSpPr/>
          <p:nvPr/>
        </p:nvGrpSpPr>
        <p:grpSpPr>
          <a:xfrm>
            <a:off x="0" y="914400"/>
            <a:ext cx="920750" cy="1150938"/>
            <a:chOff x="10058400" y="0"/>
            <a:chExt cx="920750" cy="1150938"/>
          </a:xfrm>
        </p:grpSpPr>
        <p:sp>
          <p:nvSpPr>
            <p:cNvPr id="502" name="Rectangle 19"/>
            <p:cNvSpPr>
              <a:spLocks noChangeArrowheads="1"/>
            </p:cNvSpPr>
            <p:nvPr/>
          </p:nvSpPr>
          <p:spPr bwMode="auto">
            <a:xfrm rot="16200000">
              <a:off x="107505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6"/>
            <p:cNvSpPr>
              <a:spLocks noChangeArrowheads="1"/>
            </p:cNvSpPr>
            <p:nvPr/>
          </p:nvSpPr>
          <p:spPr bwMode="auto">
            <a:xfrm rot="16200000">
              <a:off x="10521950" y="6858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Rectangle 27"/>
            <p:cNvSpPr>
              <a:spLocks noChangeArrowheads="1"/>
            </p:cNvSpPr>
            <p:nvPr/>
          </p:nvSpPr>
          <p:spPr bwMode="auto">
            <a:xfrm rot="16200000">
              <a:off x="10293350" y="9144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8"/>
            <p:cNvSpPr>
              <a:spLocks noChangeArrowheads="1"/>
            </p:cNvSpPr>
            <p:nvPr/>
          </p:nvSpPr>
          <p:spPr bwMode="auto">
            <a:xfrm rot="16200000">
              <a:off x="10064750" y="9144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29"/>
            <p:cNvSpPr>
              <a:spLocks noChangeArrowheads="1"/>
            </p:cNvSpPr>
            <p:nvPr/>
          </p:nvSpPr>
          <p:spPr bwMode="auto">
            <a:xfrm rot="16200000">
              <a:off x="10293350" y="6858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30"/>
            <p:cNvSpPr>
              <a:spLocks noChangeArrowheads="1"/>
            </p:cNvSpPr>
            <p:nvPr/>
          </p:nvSpPr>
          <p:spPr bwMode="auto">
            <a:xfrm rot="16200000">
              <a:off x="107505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Rectangle 31"/>
            <p:cNvSpPr>
              <a:spLocks noChangeArrowheads="1"/>
            </p:cNvSpPr>
            <p:nvPr/>
          </p:nvSpPr>
          <p:spPr bwMode="auto">
            <a:xfrm rot="16200000">
              <a:off x="107505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32"/>
            <p:cNvSpPr>
              <a:spLocks noChangeArrowheads="1"/>
            </p:cNvSpPr>
            <p:nvPr/>
          </p:nvSpPr>
          <p:spPr bwMode="auto">
            <a:xfrm rot="16200000">
              <a:off x="107505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33"/>
            <p:cNvSpPr>
              <a:spLocks noChangeArrowheads="1"/>
            </p:cNvSpPr>
            <p:nvPr/>
          </p:nvSpPr>
          <p:spPr bwMode="auto">
            <a:xfrm rot="16200000">
              <a:off x="100647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34"/>
            <p:cNvSpPr>
              <a:spLocks noChangeArrowheads="1"/>
            </p:cNvSpPr>
            <p:nvPr/>
          </p:nvSpPr>
          <p:spPr bwMode="auto">
            <a:xfrm rot="16200000">
              <a:off x="10521950" y="45720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Rectangle 35"/>
            <p:cNvSpPr>
              <a:spLocks noChangeArrowheads="1"/>
            </p:cNvSpPr>
            <p:nvPr/>
          </p:nvSpPr>
          <p:spPr bwMode="auto">
            <a:xfrm rot="16200000">
              <a:off x="105219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36"/>
            <p:cNvSpPr>
              <a:spLocks noChangeArrowheads="1"/>
            </p:cNvSpPr>
            <p:nvPr/>
          </p:nvSpPr>
          <p:spPr bwMode="auto">
            <a:xfrm rot="16200000">
              <a:off x="105219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37"/>
            <p:cNvSpPr>
              <a:spLocks noChangeArrowheads="1"/>
            </p:cNvSpPr>
            <p:nvPr/>
          </p:nvSpPr>
          <p:spPr bwMode="auto">
            <a:xfrm rot="16200000">
              <a:off x="10064750" y="22860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38"/>
            <p:cNvSpPr>
              <a:spLocks noChangeArrowheads="1"/>
            </p:cNvSpPr>
            <p:nvPr/>
          </p:nvSpPr>
          <p:spPr bwMode="auto">
            <a:xfrm rot="16200000">
              <a:off x="10293350" y="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39"/>
            <p:cNvSpPr>
              <a:spLocks noChangeArrowheads="1"/>
            </p:cNvSpPr>
            <p:nvPr/>
          </p:nvSpPr>
          <p:spPr bwMode="auto">
            <a:xfrm rot="16200000">
              <a:off x="10064750" y="0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0"/>
            <p:cNvSpPr>
              <a:spLocks noChangeArrowheads="1"/>
            </p:cNvSpPr>
            <p:nvPr/>
          </p:nvSpPr>
          <p:spPr bwMode="auto">
            <a:xfrm rot="16200000">
              <a:off x="10515600" y="922338"/>
              <a:ext cx="228600" cy="228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23"/>
            <p:cNvSpPr>
              <a:spLocks noChangeArrowheads="1"/>
            </p:cNvSpPr>
            <p:nvPr/>
          </p:nvSpPr>
          <p:spPr bwMode="auto">
            <a:xfrm rot="16200000">
              <a:off x="10058400" y="6937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3"/>
            <p:cNvSpPr>
              <a:spLocks noChangeArrowheads="1"/>
            </p:cNvSpPr>
            <p:nvPr/>
          </p:nvSpPr>
          <p:spPr bwMode="auto">
            <a:xfrm rot="16200000">
              <a:off x="10287000" y="465138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7" name="Rectangle 9"/>
          <p:cNvSpPr>
            <a:spLocks noChangeArrowheads="1"/>
          </p:cNvSpPr>
          <p:nvPr/>
        </p:nvSpPr>
        <p:spPr bwMode="auto">
          <a:xfrm rot="16200000">
            <a:off x="80010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Rectangle 13"/>
          <p:cNvSpPr>
            <a:spLocks noChangeArrowheads="1"/>
          </p:cNvSpPr>
          <p:nvPr/>
        </p:nvSpPr>
        <p:spPr bwMode="auto">
          <a:xfrm rot="16200000">
            <a:off x="80010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Rectangle 14"/>
          <p:cNvSpPr>
            <a:spLocks noChangeArrowheads="1"/>
          </p:cNvSpPr>
          <p:nvPr/>
        </p:nvSpPr>
        <p:spPr bwMode="auto">
          <a:xfrm rot="16200000">
            <a:off x="7772400" y="6858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Rectangle 15"/>
          <p:cNvSpPr>
            <a:spLocks noChangeArrowheads="1"/>
          </p:cNvSpPr>
          <p:nvPr/>
        </p:nvSpPr>
        <p:spPr bwMode="auto">
          <a:xfrm rot="16200000">
            <a:off x="7543800" y="4572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Rectangle 16"/>
          <p:cNvSpPr>
            <a:spLocks noChangeArrowheads="1"/>
          </p:cNvSpPr>
          <p:nvPr/>
        </p:nvSpPr>
        <p:spPr bwMode="auto">
          <a:xfrm rot="16200000">
            <a:off x="7543800" y="6858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Rectangle 20"/>
          <p:cNvSpPr>
            <a:spLocks noChangeArrowheads="1"/>
          </p:cNvSpPr>
          <p:nvPr/>
        </p:nvSpPr>
        <p:spPr bwMode="auto">
          <a:xfrm rot="16200000">
            <a:off x="75438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Rectangle 21"/>
          <p:cNvSpPr>
            <a:spLocks noChangeArrowheads="1"/>
          </p:cNvSpPr>
          <p:nvPr/>
        </p:nvSpPr>
        <p:spPr bwMode="auto">
          <a:xfrm rot="16200000">
            <a:off x="8001000" y="2286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Rectangle 22"/>
          <p:cNvSpPr>
            <a:spLocks noChangeArrowheads="1"/>
          </p:cNvSpPr>
          <p:nvPr/>
        </p:nvSpPr>
        <p:spPr bwMode="auto">
          <a:xfrm rot="16200000">
            <a:off x="80010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 rot="16200000">
            <a:off x="75438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24"/>
          <p:cNvSpPr>
            <a:spLocks noChangeArrowheads="1"/>
          </p:cNvSpPr>
          <p:nvPr/>
        </p:nvSpPr>
        <p:spPr bwMode="auto">
          <a:xfrm rot="16200000">
            <a:off x="7772400" y="2286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25"/>
          <p:cNvSpPr>
            <a:spLocks noChangeArrowheads="1"/>
          </p:cNvSpPr>
          <p:nvPr/>
        </p:nvSpPr>
        <p:spPr bwMode="auto">
          <a:xfrm rot="16200000">
            <a:off x="7772400" y="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4" name="Content Placeholder 48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63" t="11002" r="6220" b="5320"/>
          <a:stretch>
            <a:fillRect/>
          </a:stretch>
        </p:blipFill>
        <p:spPr bwMode="auto">
          <a:xfrm>
            <a:off x="1143000" y="1553039"/>
            <a:ext cx="6858000" cy="362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460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Who is Will Shortz?</vt:lpstr>
      <vt:lpstr>Wow, he’s done a lot in his career… what does he do from day to day?</vt:lpstr>
      <vt:lpstr>PowerPoint Presentation</vt:lpstr>
      <vt:lpstr>How has technology impacted the Times crossword puzzle?</vt:lpstr>
      <vt:lpstr>PowerPoint Presentation</vt:lpstr>
      <vt:lpstr>Could one make a living off of this?</vt:lpstr>
      <vt:lpstr>What advice does he have for YOU?</vt:lpstr>
      <vt:lpstr>PowerPoint Presentation</vt:lpstr>
      <vt:lpstr>Further Reading (and Solving):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Christie</cp:lastModifiedBy>
  <cp:revision>27</cp:revision>
  <dcterms:created xsi:type="dcterms:W3CDTF">2013-11-12T01:02:34Z</dcterms:created>
  <dcterms:modified xsi:type="dcterms:W3CDTF">2013-11-20T21:16:27Z</dcterms:modified>
</cp:coreProperties>
</file>